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76" r:id="rId5"/>
    <p:sldId id="274" r:id="rId6"/>
    <p:sldId id="275" r:id="rId7"/>
    <p:sldId id="263" r:id="rId8"/>
    <p:sldId id="279" r:id="rId9"/>
    <p:sldId id="277" r:id="rId10"/>
    <p:sldId id="280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00"/>
    <p:restoredTop sz="94672"/>
  </p:normalViewPr>
  <p:slideViewPr>
    <p:cSldViewPr>
      <p:cViewPr varScale="1">
        <p:scale>
          <a:sx n="112" d="100"/>
          <a:sy n="112" d="100"/>
        </p:scale>
        <p:origin x="2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6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7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7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9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6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8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8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8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2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rc.nist.gov/groups/ST/post-quantum-crypto/cfp-announce-dec2016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rc.nist.gov/groups/ST/post-quantum-crypto/cfp-announce-dec2016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qc-forum-request@nist.gov" TargetMode="External"/><Relationship Id="rId4" Type="http://schemas.openxmlformats.org/officeDocument/2006/relationships/hyperlink" Target="http://csrc.nist.gov/groups/ST/post-quantum-crypto/cfp-announce-dec2016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qc-forum@nist.gov)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470025"/>
          </a:xfrm>
        </p:spPr>
        <p:txBody>
          <a:bodyPr/>
          <a:lstStyle/>
          <a:p>
            <a:r>
              <a:rPr lang="en-US" dirty="0"/>
              <a:t>NIST's Post-Quantum Cryptography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Rene Peralta </a:t>
            </a:r>
          </a:p>
          <a:p>
            <a:r>
              <a:rPr lang="en-US" dirty="0" smtClean="0"/>
              <a:t>NIST PQC team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19800"/>
            <a:ext cx="3049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World Cryptography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7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376096"/>
              </p:ext>
            </p:extLst>
          </p:nvPr>
        </p:nvGraphicFramePr>
        <p:xfrm>
          <a:off x="457200" y="2209800"/>
          <a:ext cx="8229600" cy="2103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Dec 20, 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Formal Call for </a:t>
                      </a:r>
                      <a:r>
                        <a:rPr lang="en-US" dirty="0" smtClean="0"/>
                        <a:t>Proposals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r-HR"/>
                        <a:t>Nov 30, 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Deadline for submissions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Early 2018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Workshop - Submitter's Presentations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3-5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Analysis Phase - NIST will report findings</a:t>
                      </a:r>
                      <a:br>
                        <a:rPr lang="en-US"/>
                      </a:br>
                      <a:r>
                        <a:rPr lang="en-US" i="1"/>
                        <a:t>1-2 workshops during this phase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2 years later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Draft Standards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miley Face 6"/>
          <p:cNvSpPr/>
          <p:nvPr/>
        </p:nvSpPr>
        <p:spPr>
          <a:xfrm>
            <a:off x="7162800" y="2286000"/>
            <a:ext cx="228600" cy="228600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8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Problem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>
              <a:spcBef>
                <a:spcPts val="368"/>
              </a:spcBef>
            </a:pPr>
            <a:r>
              <a:rPr lang="en-US" sz="2800" dirty="0" smtClean="0"/>
              <a:t>“Large” quantum computers would break most of our public-key crypto</a:t>
            </a:r>
          </a:p>
          <a:p>
            <a:pPr lvl="1">
              <a:spcBef>
                <a:spcPts val="368"/>
              </a:spcBef>
            </a:pPr>
            <a:r>
              <a:rPr lang="en-US" sz="2400" dirty="0" smtClean="0"/>
              <a:t>RSA, Diffie-Hellman key exchange, elliptic curve crypto</a:t>
            </a:r>
          </a:p>
          <a:p>
            <a:pPr>
              <a:spcBef>
                <a:spcPts val="368"/>
              </a:spcBef>
            </a:pPr>
            <a:endParaRPr lang="en-US" sz="2400" dirty="0"/>
          </a:p>
          <a:p>
            <a:pPr>
              <a:spcBef>
                <a:spcPts val="368"/>
              </a:spcBef>
            </a:pPr>
            <a:r>
              <a:rPr lang="en-US" sz="2800" dirty="0" smtClean="0"/>
              <a:t>Symmetric crypto would be affected, but not broken</a:t>
            </a:r>
          </a:p>
          <a:p>
            <a:pPr lvl="1">
              <a:spcBef>
                <a:spcPts val="368"/>
              </a:spcBef>
            </a:pPr>
            <a:r>
              <a:rPr lang="en-US" sz="2400" dirty="0" smtClean="0"/>
              <a:t>Keys will have to be longer.</a:t>
            </a:r>
            <a:endParaRPr lang="en-US" dirty="0" smtClean="0"/>
          </a:p>
          <a:p>
            <a:pPr>
              <a:spcBef>
                <a:spcPts val="368"/>
              </a:spcBef>
            </a:pPr>
            <a:endParaRPr lang="en-US" dirty="0" smtClean="0"/>
          </a:p>
          <a:p>
            <a:pPr>
              <a:spcBef>
                <a:spcPts val="368"/>
              </a:spcBef>
            </a:pPr>
            <a:r>
              <a:rPr lang="en-US" sz="2800" dirty="0" smtClean="0"/>
              <a:t>Full transition to alternatives takes a long time (possibly &gt; 10 years).</a:t>
            </a:r>
          </a:p>
          <a:p>
            <a:pPr>
              <a:spcBef>
                <a:spcPts val="368"/>
              </a:spcBef>
            </a:pPr>
            <a:endParaRPr lang="en-US" sz="2800" dirty="0"/>
          </a:p>
          <a:p>
            <a:pPr>
              <a:spcBef>
                <a:spcPts val="368"/>
              </a:spcBef>
            </a:pPr>
            <a:r>
              <a:rPr lang="en-US" sz="2800" dirty="0" smtClean="0"/>
              <a:t>Long-term privacy and security implications </a:t>
            </a:r>
            <a:r>
              <a:rPr lang="is-IS" sz="2800" dirty="0" smtClean="0"/>
              <a:t>…</a:t>
            </a:r>
            <a:endParaRPr lang="en-US" sz="2800" dirty="0" smtClean="0"/>
          </a:p>
          <a:p>
            <a:pPr>
              <a:spcBef>
                <a:spcPts val="368"/>
              </a:spcBef>
            </a:pPr>
            <a:endParaRPr lang="en-US" sz="2800" dirty="0"/>
          </a:p>
          <a:p>
            <a:pPr>
              <a:spcBef>
                <a:spcPts val="368"/>
              </a:spcBef>
            </a:pPr>
            <a:endParaRPr lang="en-US" sz="2800" dirty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4981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NIST’s PQC project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monitor progress in quantum computers and quantum algorithms.</a:t>
            </a:r>
          </a:p>
          <a:p>
            <a:endParaRPr lang="en-US" sz="2800" dirty="0"/>
          </a:p>
          <a:p>
            <a:r>
              <a:rPr lang="en-US" sz="2800" dirty="0" smtClean="0"/>
              <a:t>To find and standardize quantum-resistant alternatives for PKC, key-exchange, and digital signatures.</a:t>
            </a:r>
          </a:p>
          <a:p>
            <a:endParaRPr lang="en-US" sz="2400" dirty="0"/>
          </a:p>
          <a:p>
            <a:r>
              <a:rPr lang="en-US" sz="2800" dirty="0" smtClean="0"/>
              <a:t>To ensure transparency of the process and legitimacy of the outcome.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188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Not a Competition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hope at the end of the day there will be significant community consensus.</a:t>
            </a:r>
          </a:p>
          <a:p>
            <a:endParaRPr lang="en-US" sz="2800" dirty="0" smtClean="0"/>
          </a:p>
          <a:p>
            <a:r>
              <a:rPr lang="en-US" sz="2800" dirty="0" smtClean="0"/>
              <a:t>We may standardize several algorithms.</a:t>
            </a:r>
          </a:p>
          <a:p>
            <a:endParaRPr lang="en-US" sz="2800" dirty="0"/>
          </a:p>
          <a:p>
            <a:r>
              <a:rPr lang="en-US" sz="2800" dirty="0" smtClean="0"/>
              <a:t>The evaluation criteria is not set in stone, it will probably evolve during the next few years.</a:t>
            </a:r>
          </a:p>
          <a:p>
            <a:endParaRPr lang="en-US" sz="28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11928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Call For Proposals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Nominations </a:t>
            </a:r>
            <a:r>
              <a:rPr lang="en-US" sz="2800" dirty="0"/>
              <a:t>for post-quantum candidate algorithms may now be </a:t>
            </a:r>
            <a:r>
              <a:rPr lang="en-US" sz="2800" dirty="0" smtClean="0"/>
              <a:t>submitted </a:t>
            </a: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csrc.nist.gov/groups/ST/post-quantum-crypto/cfp-announce-dec2016.html</a:t>
            </a:r>
          </a:p>
          <a:p>
            <a:endParaRPr lang="en-US" sz="2800" dirty="0" smtClean="0">
              <a:hlinkClick r:id="rId2"/>
            </a:endParaRPr>
          </a:p>
          <a:p>
            <a:r>
              <a:rPr lang="en-US" sz="2800" dirty="0" smtClean="0"/>
              <a:t>Deadline is November </a:t>
            </a:r>
            <a:r>
              <a:rPr lang="en-US" sz="2800" dirty="0"/>
              <a:t>30, </a:t>
            </a:r>
            <a:r>
              <a:rPr lang="en-US" sz="2800" dirty="0" smtClean="0"/>
              <a:t>2017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955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PQC Forum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wording of the CFP followed public discussion on the </a:t>
            </a:r>
            <a:r>
              <a:rPr lang="en-US" sz="2800" dirty="0" err="1" smtClean="0"/>
              <a:t>pqc</a:t>
            </a:r>
            <a:r>
              <a:rPr lang="en-US" sz="2800" dirty="0" smtClean="0"/>
              <a:t>-forum (</a:t>
            </a:r>
            <a:r>
              <a:rPr lang="en-US" sz="2800" dirty="0" smtClean="0">
                <a:hlinkClick r:id="rId2"/>
              </a:rPr>
              <a:t>pqc-forum@nist.gov)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This is also where submissions and germane issues -such as evaluation criteria - will be discussed.</a:t>
            </a:r>
          </a:p>
          <a:p>
            <a:endParaRPr lang="en-US" sz="2800" dirty="0" smtClean="0"/>
          </a:p>
          <a:p>
            <a:r>
              <a:rPr lang="en-US" sz="2800" dirty="0" smtClean="0"/>
              <a:t>To join send mail to </a:t>
            </a:r>
            <a:r>
              <a:rPr lang="en-US" sz="2800" dirty="0" smtClean="0">
                <a:hlinkClick r:id="rId3"/>
              </a:rPr>
              <a:t>pqc-forum-request@nist.gov</a:t>
            </a:r>
            <a:r>
              <a:rPr lang="en-US" sz="2800" dirty="0" smtClean="0"/>
              <a:t> </a:t>
            </a:r>
            <a:r>
              <a:rPr lang="en-US" sz="2800" dirty="0"/>
              <a:t>w</a:t>
            </a:r>
            <a:r>
              <a:rPr lang="en-US" sz="2800" dirty="0" smtClean="0"/>
              <a:t>ith subject=subscribe</a:t>
            </a:r>
          </a:p>
          <a:p>
            <a:endParaRPr lang="en-US" sz="2800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48852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How Things Look Like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Signatures: hash-based , lattice-based, </a:t>
            </a:r>
            <a:r>
              <a:rPr lang="en-US" sz="2800" dirty="0" smtClean="0"/>
              <a:t>multivariate</a:t>
            </a:r>
            <a:r>
              <a:rPr lang="is-IS" sz="2800" dirty="0" smtClean="0"/>
              <a:t>…</a:t>
            </a:r>
            <a:endParaRPr lang="en-US" sz="2800" dirty="0"/>
          </a:p>
          <a:p>
            <a:endParaRPr lang="en-US" sz="2400" dirty="0" smtClean="0"/>
          </a:p>
          <a:p>
            <a:r>
              <a:rPr lang="en-US" sz="2800" dirty="0" smtClean="0"/>
              <a:t>PKE : lattice-based, code-based, multivariate, </a:t>
            </a:r>
            <a:r>
              <a:rPr lang="is-IS" sz="2800" dirty="0" smtClean="0"/>
              <a:t>… </a:t>
            </a:r>
            <a:endParaRPr lang="is-IS" sz="2800" dirty="0" smtClean="0"/>
          </a:p>
          <a:p>
            <a:endParaRPr lang="en-US" sz="2400" dirty="0" smtClean="0"/>
          </a:p>
          <a:p>
            <a:r>
              <a:rPr lang="en-US" sz="2800" dirty="0" smtClean="0"/>
              <a:t>Key agreement: PKE, isogeny-based, </a:t>
            </a:r>
            <a:r>
              <a:rPr lang="is-IS" sz="2800" dirty="0" smtClean="0"/>
              <a:t>…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4936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How Things Look Like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400" dirty="0" smtClean="0"/>
              <a:t>Speed looks good.</a:t>
            </a:r>
            <a:endParaRPr lang="en-US" sz="4400" dirty="0"/>
          </a:p>
          <a:p>
            <a:endParaRPr lang="en-US" sz="4400" dirty="0"/>
          </a:p>
          <a:p>
            <a:r>
              <a:rPr lang="en-US" sz="4400" dirty="0" smtClean="0"/>
              <a:t>Key sizes may increase significantly.</a:t>
            </a:r>
            <a:endParaRPr lang="en-US" sz="4400" dirty="0"/>
          </a:p>
          <a:p>
            <a:pPr lvl="1"/>
            <a:endParaRPr lang="en-US" sz="4400" dirty="0"/>
          </a:p>
          <a:p>
            <a:r>
              <a:rPr lang="en-US" sz="4400" dirty="0" smtClean="0"/>
              <a:t>Some </a:t>
            </a:r>
            <a:r>
              <a:rPr lang="en-US" sz="4400" dirty="0"/>
              <a:t>s</a:t>
            </a:r>
            <a:r>
              <a:rPr lang="en-US" sz="4400" dirty="0" smtClean="0"/>
              <a:t>ignature sizes look big.</a:t>
            </a:r>
            <a:endParaRPr lang="en-US" sz="4400" dirty="0">
              <a:solidFill>
                <a:srgbClr val="1FAECD"/>
              </a:solidFill>
            </a:endParaRPr>
          </a:p>
          <a:p>
            <a:endParaRPr lang="en-US" sz="4400" dirty="0">
              <a:solidFill>
                <a:srgbClr val="1FAECD"/>
              </a:solidFill>
            </a:endParaRPr>
          </a:p>
          <a:p>
            <a:r>
              <a:rPr lang="en-US" sz="4400" dirty="0" smtClean="0"/>
              <a:t>Possible significant increase in ciphertext size for short plaintexts.</a:t>
            </a:r>
          </a:p>
          <a:p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We need </a:t>
            </a:r>
            <a:r>
              <a:rPr lang="en-US" sz="4400" b="1" dirty="0">
                <a:solidFill>
                  <a:srgbClr val="FF0000"/>
                </a:solidFill>
              </a:rPr>
              <a:t>industry to do an impact </a:t>
            </a:r>
            <a:r>
              <a:rPr lang="en-US" sz="4400" b="1" dirty="0" smtClean="0">
                <a:solidFill>
                  <a:srgbClr val="FF0000"/>
                </a:solidFill>
              </a:rPr>
              <a:t>assessment.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Public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Ongoing discussion regarding “security-levels” and derived parametrization.</a:t>
            </a:r>
            <a:endParaRPr lang="en-US" sz="2800" dirty="0"/>
          </a:p>
          <a:p>
            <a:endParaRPr lang="en-US" sz="2400" dirty="0" smtClean="0"/>
          </a:p>
          <a:p>
            <a:r>
              <a:rPr lang="en-US" sz="2800" dirty="0" smtClean="0"/>
              <a:t>Suspicion that NIST is just doing NSA’s bidding.</a:t>
            </a:r>
            <a:r>
              <a:rPr lang="is-IS" sz="2800" dirty="0" smtClean="0"/>
              <a:t> </a:t>
            </a:r>
            <a:endParaRPr lang="is-IS" sz="2800" dirty="0" smtClean="0"/>
          </a:p>
          <a:p>
            <a:pPr lvl="1"/>
            <a:endParaRPr lang="en-US" sz="2400" dirty="0" smtClean="0"/>
          </a:p>
          <a:p>
            <a:r>
              <a:rPr lang="en-US" sz="2800" dirty="0" smtClean="0"/>
              <a:t>Demands that future standards make bad implementations harder.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9607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</TotalTime>
  <Words>358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NIST's Post-Quantum Cryptography Project</vt:lpstr>
      <vt:lpstr>The Problem</vt:lpstr>
      <vt:lpstr>NIST’s PQC project</vt:lpstr>
      <vt:lpstr>Not a Competition</vt:lpstr>
      <vt:lpstr>The Call For Proposals</vt:lpstr>
      <vt:lpstr>The PQC Forum</vt:lpstr>
      <vt:lpstr>How Things Look Like Now</vt:lpstr>
      <vt:lpstr>How Things Look Like Now</vt:lpstr>
      <vt:lpstr>Public Discussion</vt:lpstr>
      <vt:lpstr>TIMELINE</vt:lpstr>
      <vt:lpstr>THANKS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for  Post-Quantum Cryptography</dc:title>
  <dc:creator>yikailiu</dc:creator>
  <cp:lastModifiedBy>Peralta, Rene (Fed)</cp:lastModifiedBy>
  <cp:revision>51</cp:revision>
  <dcterms:created xsi:type="dcterms:W3CDTF">2006-08-16T00:00:00Z</dcterms:created>
  <dcterms:modified xsi:type="dcterms:W3CDTF">2017-01-03T13:08:05Z</dcterms:modified>
</cp:coreProperties>
</file>